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1512" y="-180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21/01/2020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3940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21/01/2020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0232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21/01/2020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0716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21/01/2020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77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21/01/2020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7199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21/01/2020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2366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21/01/2020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2436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21/01/2020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1091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21/01/2020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2688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21/01/2020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250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21/01/2020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0886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BB556-BE04-4D3B-900A-92BDF631D42B}" type="datetimeFigureOut">
              <a:rPr lang="fr-FR" smtClean="0"/>
              <a:t>21/01/2020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5943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439" y="204335"/>
            <a:ext cx="1560356" cy="623438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2889" y="304998"/>
            <a:ext cx="1440000" cy="42211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37160" y="9466686"/>
            <a:ext cx="65836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800" i="1" dirty="0">
                <a:latin typeface="Arial" panose="020B0604020202020204" pitchFamily="34" charset="0"/>
                <a:cs typeface="Arial" panose="020B0604020202020204" pitchFamily="34" charset="0"/>
              </a:rPr>
              <a:t>DIDACTIC SAS - ZA A29 Les Bleuets, 1800 Route des Bleuets, 76430 Etainhus, France - RCS 370 500 </a:t>
            </a:r>
            <a:r>
              <a:rPr lang="fr-FR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142. </a:t>
            </a:r>
          </a:p>
          <a:p>
            <a:pPr algn="ctr"/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Medical device class I – CE, read the information on the box </a:t>
            </a:r>
            <a:r>
              <a:rPr lang="en-US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carefully. </a:t>
            </a:r>
            <a:r>
              <a:rPr lang="fr-FR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Version </a:t>
            </a:r>
            <a:r>
              <a:rPr lang="fr-FR" sz="800" i="1" dirty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fr-FR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V1-01-2020</a:t>
            </a:r>
            <a:endParaRPr lang="fr-FR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23402" y="1105520"/>
            <a:ext cx="54767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PROTOCOL 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TOILET BOWL 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LINER</a:t>
            </a: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8710489"/>
              </p:ext>
            </p:extLst>
          </p:nvPr>
        </p:nvGraphicFramePr>
        <p:xfrm>
          <a:off x="2143240" y="1669160"/>
          <a:ext cx="4359649" cy="32918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209560">
                  <a:extLst>
                    <a:ext uri="{9D8B030D-6E8A-4147-A177-3AD203B41FA5}">
                      <a16:colId xmlns:a16="http://schemas.microsoft.com/office/drawing/2014/main" val="1191577163"/>
                    </a:ext>
                  </a:extLst>
                </a:gridCol>
                <a:gridCol w="3150089">
                  <a:extLst>
                    <a:ext uri="{9D8B030D-6E8A-4147-A177-3AD203B41FA5}">
                      <a16:colId xmlns:a16="http://schemas.microsoft.com/office/drawing/2014/main" val="15776931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Description</a:t>
                      </a:r>
                      <a:endParaRPr lang="fr-FR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Hygienic, single use liner with easy-to-pull ties enclosing a super</a:t>
                      </a:r>
                      <a:r>
                        <a:rPr lang="en-US" sz="11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absorbent pad for stools, urine and biological fluids. </a:t>
                      </a:r>
                    </a:p>
                    <a:p>
                      <a:r>
                        <a:rPr lang="en-US" sz="11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Medical device class I – CE</a:t>
                      </a:r>
                      <a:endParaRPr lang="fr-FR" sz="11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9061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1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Recommended</a:t>
                      </a:r>
                      <a:r>
                        <a:rPr lang="fr-FR" sz="11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</a:t>
                      </a:r>
                      <a:endParaRPr lang="fr-FR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Isolation  for  infection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Functional  investigations  or  treatments  with  biocides  (markers, chemotherapy, etc.) when the regulations prohibit discharge into water systems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Large commode buckets or bedpans (large models for obese patients), pans, and toilets.</a:t>
                      </a:r>
                      <a:endParaRPr lang="en-US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55768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1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Precautions</a:t>
                      </a:r>
                      <a:r>
                        <a:rPr lang="fr-FR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use</a:t>
                      </a:r>
                      <a:endParaRPr lang="fr-FR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Wear</a:t>
                      </a: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aseline="0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appropriate</a:t>
                      </a: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EPI (</a:t>
                      </a:r>
                      <a:r>
                        <a:rPr lang="fr-FR" sz="11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gloves</a:t>
                      </a: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single use apron)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and dispose of </a:t>
                      </a:r>
                      <a:r>
                        <a:rPr lang="fr-FR" sz="11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according</a:t>
                      </a: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fr-FR" sz="11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1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facility</a:t>
                      </a: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guidelines. Do not flush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Plastic </a:t>
                      </a:r>
                      <a:r>
                        <a:rPr lang="fr-FR" sz="11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bags</a:t>
                      </a: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cause suffocation, </a:t>
                      </a:r>
                      <a:r>
                        <a:rPr lang="fr-FR" sz="11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keep</a:t>
                      </a: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out of the </a:t>
                      </a:r>
                      <a:r>
                        <a:rPr lang="fr-FR" sz="11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reach</a:t>
                      </a: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fr-FR" sz="11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children</a:t>
                      </a:r>
                      <a:endParaRPr lang="fr-F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5889254"/>
                  </a:ext>
                </a:extLst>
              </a:tr>
            </a:tbl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387899" y="7949981"/>
            <a:ext cx="6082202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Open the box and tear the first liner off the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roll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Place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liner on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toilet.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liner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protects the entire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toilet bowl or seat.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The pad is at the bottom of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liner (absorption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up to 600 ml/20 </a:t>
            </a:r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oz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of biological fluids)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patient performs body functions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 Do not flush.</a:t>
            </a:r>
            <a:endParaRPr lang="en-US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Remove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used liner,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pull on the drawstrings and knot them. If necessary, tie a knot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the bag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itself. Dispose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of in the household waste or according to the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facility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protocol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(hazardous waste in case of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infections).</a:t>
            </a:r>
            <a:endParaRPr lang="fr-F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690613" y="5247712"/>
            <a:ext cx="54767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Instructions For Use</a:t>
            </a: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52" t="8637" r="18182" b="10351"/>
          <a:stretch/>
        </p:blipFill>
        <p:spPr>
          <a:xfrm>
            <a:off x="187439" y="2120687"/>
            <a:ext cx="1750286" cy="3007309"/>
          </a:xfrm>
          <a:prstGeom prst="rect">
            <a:avLst/>
          </a:prstGeom>
        </p:spPr>
      </p:pic>
      <p:grpSp>
        <p:nvGrpSpPr>
          <p:cNvPr id="18" name="Groupe 17"/>
          <p:cNvGrpSpPr/>
          <p:nvPr/>
        </p:nvGrpSpPr>
        <p:grpSpPr>
          <a:xfrm>
            <a:off x="251323" y="5766135"/>
            <a:ext cx="6355355" cy="2065533"/>
            <a:chOff x="465079" y="5766135"/>
            <a:chExt cx="6355355" cy="2065533"/>
          </a:xfrm>
        </p:grpSpPr>
        <p:pic>
          <p:nvPicPr>
            <p:cNvPr id="3" name="Image 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65079" y="5767538"/>
              <a:ext cx="1231670" cy="2064130"/>
            </a:xfrm>
            <a:prstGeom prst="rect">
              <a:avLst/>
            </a:prstGeom>
          </p:spPr>
        </p:pic>
        <p:pic>
          <p:nvPicPr>
            <p:cNvPr id="10" name="Image 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47794" y="5766135"/>
              <a:ext cx="1471847" cy="2065533"/>
            </a:xfrm>
            <a:prstGeom prst="rect">
              <a:avLst/>
            </a:prstGeom>
          </p:spPr>
        </p:pic>
        <p:pic>
          <p:nvPicPr>
            <p:cNvPr id="17" name="Image 16"/>
            <p:cNvPicPr>
              <a:picLocks noChangeAspect="1"/>
            </p:cNvPicPr>
            <p:nvPr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ackgroundRemoval t="0" b="100000" l="261" r="99913">
                          <a14:foregroundMark x1="2875" y1="5090" x2="3746" y2="95210"/>
                          <a14:foregroundMark x1="4007" y1="5389" x2="40679" y2="5090"/>
                          <a14:foregroundMark x1="40679" y1="5090" x2="40244" y2="97156"/>
                          <a14:foregroundMark x1="5923" y1="97605" x2="39373" y2="95210"/>
                          <a14:foregroundMark x1="7927" y1="94162" x2="38502" y2="9281"/>
                          <a14:foregroundMark x1="4007" y1="13772" x2="36672" y2="89072"/>
                          <a14:foregroundMark x1="1568" y1="59731" x2="39199" y2="59281"/>
                          <a14:foregroundMark x1="20732" y1="14222" x2="21951" y2="95359"/>
                          <a14:foregroundMark x1="16376" y1="31287" x2="24652" y2="31437"/>
                          <a14:foregroundMark x1="43990" y1="19162" x2="62021" y2="38623"/>
                          <a14:foregroundMark x1="45383" y1="45060" x2="45383" y2="45060"/>
                          <a14:foregroundMark x1="50436" y1="46707" x2="50436" y2="46707"/>
                          <a14:foregroundMark x1="52003" y1="11078" x2="52003" y2="11078"/>
                          <a14:foregroundMark x1="62021" y1="4341" x2="61411" y2="96707"/>
                          <a14:foregroundMark x1="61237" y1="3443" x2="98606" y2="3892"/>
                          <a14:foregroundMark x1="98606" y1="3892" x2="98345" y2="94162"/>
                          <a14:foregroundMark x1="62805" y1="97605" x2="97735" y2="95659"/>
                          <a14:foregroundMark x1="79268" y1="2994" x2="79878" y2="93862"/>
                          <a14:foregroundMark x1="65679" y1="93413" x2="95035" y2="9281"/>
                          <a14:foregroundMark x1="66812" y1="7335" x2="96516" y2="94162"/>
                          <a14:foregroundMark x1="87456" y1="8533" x2="93641" y2="28743"/>
                          <a14:foregroundMark x1="63240" y1="64371" x2="79443" y2="5689"/>
                          <a14:foregroundMark x1="13502" y1="86527" x2="29530" y2="60778"/>
                          <a14:foregroundMark x1="31359" y1="71257" x2="29181" y2="58234"/>
                          <a14:foregroundMark x1="48693" y1="10778" x2="48693" y2="10778"/>
                          <a14:foregroundMark x1="53833" y1="11826" x2="53833" y2="11826"/>
                          <a14:foregroundMark x1="12718" y1="62425" x2="17160" y2="74701"/>
                          <a14:foregroundMark x1="54007" y1="45509" x2="54007" y2="45509"/>
                          <a14:foregroundMark x1="43815" y1="42814" x2="43815" y2="42814"/>
                          <a14:foregroundMark x1="48519" y1="46407" x2="48519" y2="46407"/>
                          <a14:backgroundMark x1="46516" y1="4940" x2="46516" y2="4940"/>
                          <a14:backgroundMark x1="50261" y1="68563" x2="50261" y2="68563"/>
                          <a14:backgroundMark x1="43206" y1="49401" x2="45557" y2="95958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3270686" y="5766135"/>
              <a:ext cx="3549748" cy="20655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712985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5000EC36C50844893D228605039768" ma:contentTypeVersion="11" ma:contentTypeDescription="Een nieuw document maken." ma:contentTypeScope="" ma:versionID="00058de4116225e62700d6f5fddbb249">
  <xsd:schema xmlns:xsd="http://www.w3.org/2001/XMLSchema" xmlns:xs="http://www.w3.org/2001/XMLSchema" xmlns:p="http://schemas.microsoft.com/office/2006/metadata/properties" xmlns:ns2="6328f8d4-39b8-4541-b59d-9c29b6fc76a6" targetNamespace="http://schemas.microsoft.com/office/2006/metadata/properties" ma:root="true" ma:fieldsID="9e3c4574ef2a6f581db7e643c2b06956" ns2:_="">
    <xsd:import namespace="6328f8d4-39b8-4541-b59d-9c29b6fc76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28f8d4-39b8-4541-b59d-9c29b6fc76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C98AA0F-972B-48CE-A7D8-3390992AE1E1}"/>
</file>

<file path=customXml/itemProps2.xml><?xml version="1.0" encoding="utf-8"?>
<ds:datastoreItem xmlns:ds="http://schemas.openxmlformats.org/officeDocument/2006/customXml" ds:itemID="{97CBBEBD-B2E1-4D86-9006-1C90B0D85FCB}"/>
</file>

<file path=customXml/itemProps3.xml><?xml version="1.0" encoding="utf-8"?>
<ds:datastoreItem xmlns:ds="http://schemas.openxmlformats.org/officeDocument/2006/customXml" ds:itemID="{81C6D61D-D6AC-48C6-A934-7A76B9A6CF4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</TotalTime>
  <Words>260</Words>
  <Application>Microsoft Office PowerPoint</Application>
  <PresentationFormat>Format A4 (210 x 297 mm)</PresentationFormat>
  <Paragraphs>19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Valentina Alzetta</dc:creator>
  <cp:lastModifiedBy>Valentina Alzetta</cp:lastModifiedBy>
  <cp:revision>13</cp:revision>
  <dcterms:created xsi:type="dcterms:W3CDTF">2020-01-21T08:14:57Z</dcterms:created>
  <dcterms:modified xsi:type="dcterms:W3CDTF">2020-01-21T15:36:59Z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0x010100905000EC36C50844893D228605039768</vt:lpwstr>
  </property>
</Properties>
</file>